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8" autoAdjust="0"/>
    <p:restoredTop sz="94622" autoAdjust="0"/>
  </p:normalViewPr>
  <p:slideViewPr>
    <p:cSldViewPr>
      <p:cViewPr varScale="1">
        <p:scale>
          <a:sx n="106" d="100"/>
          <a:sy n="106" d="100"/>
        </p:scale>
        <p:origin x="270" y="10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60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685800"/>
            <a:ext cx="5486400" cy="34290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3"/>
            <a:ext cx="3242964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da-DK"/>
              <a:t>Because I use a One2OneRateStrategy()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Robert Martin alias Uncle Bob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7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png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0.png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noProof="0" dirty="0">
                <a:latin typeface="Arial" charset="0"/>
                <a:cs typeface="Arial" charset="0"/>
              </a:rPr>
              <a:t>Software Engineering</a:t>
            </a:r>
            <a:br>
              <a:rPr lang="en-US" altLang="en-US" noProof="0" dirty="0">
                <a:latin typeface="Arial" charset="0"/>
                <a:cs typeface="Arial" charset="0"/>
              </a:rPr>
            </a:br>
            <a:r>
              <a:rPr lang="en-US" altLang="en-US" noProof="0" dirty="0">
                <a:latin typeface="Arial" charset="0"/>
                <a:cs typeface="Arial" charset="0"/>
              </a:rPr>
              <a:t>and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/>
              <a:t>Deriving Abstract Factory</a:t>
            </a:r>
          </a:p>
          <a:p>
            <a:pPr>
              <a:defRPr/>
            </a:pPr>
            <a:r>
              <a:rPr lang="en-US" noProof="0" dirty="0"/>
              <a:t>The </a:t>
            </a:r>
            <a:r>
              <a:rPr lang="en-US" i="1" noProof="0" dirty="0"/>
              <a:t>dependency injection</a:t>
            </a:r>
            <a:r>
              <a:rPr lang="en-US" noProof="0" dirty="0"/>
              <a:t> pattern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Usage</a:t>
            </a:r>
          </a:p>
        </p:txBody>
      </p:sp>
      <p:graphicFrame>
        <p:nvGraphicFramePr>
          <p:cNvPr id="13315" name="Object 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3714279"/>
              </p:ext>
            </p:extLst>
          </p:nvPr>
        </p:nvGraphicFramePr>
        <p:xfrm>
          <a:off x="1447800" y="1057011"/>
          <a:ext cx="6272214" cy="4320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Paint Shop Pro Image" r:id="rId3" imgW="7678049" imgH="6029268" progId="PaintShopPro">
                  <p:embed/>
                </p:oleObj>
              </mc:Choice>
              <mc:Fallback>
                <p:oleObj name="Paint Shop Pro Image" r:id="rId3" imgW="7678049" imgH="6029268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057011"/>
                        <a:ext cx="6272214" cy="43206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Line 7"/>
          <p:cNvSpPr>
            <a:spLocks noChangeShapeType="1"/>
          </p:cNvSpPr>
          <p:nvPr/>
        </p:nvSpPr>
        <p:spPr bwMode="auto">
          <a:xfrm>
            <a:off x="4284664" y="3517636"/>
            <a:ext cx="30241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17" name="Line 8"/>
          <p:cNvSpPr>
            <a:spLocks noChangeShapeType="1"/>
          </p:cNvSpPr>
          <p:nvPr/>
        </p:nvSpPr>
        <p:spPr bwMode="auto">
          <a:xfrm>
            <a:off x="3276601" y="4478073"/>
            <a:ext cx="3959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3318" name="Straight Arrow Connector 2"/>
          <p:cNvCxnSpPr>
            <a:cxnSpLocks noChangeShapeType="1"/>
          </p:cNvCxnSpPr>
          <p:nvPr/>
        </p:nvCxnSpPr>
        <p:spPr bwMode="auto">
          <a:xfrm flipH="1">
            <a:off x="6084888" y="1321832"/>
            <a:ext cx="1223963" cy="1595200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6858000" y="952500"/>
            <a:ext cx="1964705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da-DK" dirty="0"/>
              <a:t>Only one delegate!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AF5BFD-7900-4F50-9D6D-9DFD62C1EE29}"/>
              </a:ext>
            </a:extLst>
          </p:cNvPr>
          <p:cNvSpPr txBox="1"/>
          <p:nvPr/>
        </p:nvSpPr>
        <p:spPr>
          <a:xfrm>
            <a:off x="7086600" y="1726168"/>
            <a:ext cx="1969257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da-DK" dirty="0"/>
              <a:t>Uncle Bob is happy</a:t>
            </a:r>
          </a:p>
        </p:txBody>
      </p:sp>
    </p:spTree>
    <p:extLst>
      <p:ext uri="{BB962C8B-B14F-4D97-AF65-F5344CB8AC3E}">
        <p14:creationId xmlns:p14="http://schemas.microsoft.com/office/powerpoint/2010/main" val="152588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da-DK" sz="2400" noProof="0" dirty="0"/>
          </a:p>
          <a:p>
            <a:endParaRPr lang="en-US" altLang="da-DK" sz="2400" noProof="0" dirty="0"/>
          </a:p>
          <a:p>
            <a:endParaRPr lang="en-US" altLang="da-DK" sz="2400" noProof="0" dirty="0"/>
          </a:p>
          <a:p>
            <a:endParaRPr lang="en-US" altLang="da-DK" sz="2400" noProof="0" dirty="0"/>
          </a:p>
          <a:p>
            <a:endParaRPr lang="en-US" altLang="da-DK" sz="2400" noProof="0" dirty="0"/>
          </a:p>
          <a:p>
            <a:endParaRPr lang="en-US" altLang="da-DK" sz="2400" noProof="0" dirty="0"/>
          </a:p>
          <a:p>
            <a:endParaRPr lang="en-US" altLang="da-DK" sz="2400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23475A-CD2F-4FE0-B975-A02E1F858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571500"/>
            <a:ext cx="6338010" cy="24293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9D601B-3286-4830-AF3F-9F70E525F3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3259364"/>
            <a:ext cx="6267450" cy="17526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A3E3E34-A15F-4C4F-99E2-A4D56CABB329}"/>
              </a:ext>
            </a:extLst>
          </p:cNvPr>
          <p:cNvSpPr/>
          <p:nvPr/>
        </p:nvSpPr>
        <p:spPr>
          <a:xfrm>
            <a:off x="1981200" y="4838700"/>
            <a:ext cx="633801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‘test town’ which uses the ‘evident test’ rate strategy, for unit testing the </a:t>
            </a:r>
            <a:r>
              <a:rPr lang="en-US" dirty="0" err="1"/>
              <a:t>PayStation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51012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To Configure </a:t>
            </a:r>
            <a:r>
              <a:rPr lang="en-US" altLang="da-DK" noProof="0" dirty="0" err="1"/>
              <a:t>BetaTown</a:t>
            </a:r>
            <a:endParaRPr lang="en-US" altLang="da-DK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AA98993-B035-4847-9984-722153A817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582250"/>
            <a:ext cx="5939691" cy="1798809"/>
          </a:xfrm>
          <a:prstGeom prst="rect">
            <a:avLst/>
          </a:prstGeom>
        </p:spPr>
      </p:pic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da-DK" noProof="0" dirty="0"/>
              <a:t>The factory for </a:t>
            </a:r>
            <a:r>
              <a:rPr lang="en-US" altLang="da-DK" noProof="0" dirty="0" err="1"/>
              <a:t>BetaTown</a:t>
            </a:r>
            <a:endParaRPr lang="en-US" altLang="da-DK" noProof="0" dirty="0"/>
          </a:p>
        </p:txBody>
      </p:sp>
      <p:graphicFrame>
        <p:nvGraphicFramePr>
          <p:cNvPr id="1536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866143"/>
              </p:ext>
            </p:extLst>
          </p:nvPr>
        </p:nvGraphicFramePr>
        <p:xfrm>
          <a:off x="4837994" y="1177396"/>
          <a:ext cx="4107569" cy="1244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Paint Shop Pro Image" r:id="rId4" imgW="5014634" imgH="1824390" progId="PaintShopPro">
                  <p:embed/>
                </p:oleObj>
              </mc:Choice>
              <mc:Fallback>
                <p:oleObj name="Paint Shop Pro Image" r:id="rId4" imgW="5014634" imgH="1824390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994" y="1177396"/>
                        <a:ext cx="4107569" cy="1244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4717707"/>
            <a:ext cx="7200800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a-DK" dirty="0"/>
              <a:t>Important benefit: </a:t>
            </a:r>
            <a:r>
              <a:rPr lang="da-DK" i="1" dirty="0"/>
              <a:t>all configuration is contained in one java source file!</a:t>
            </a:r>
            <a:endParaRPr lang="da-DK" dirty="0"/>
          </a:p>
        </p:txBody>
      </p:sp>
      <p:cxnSp>
        <p:nvCxnSpPr>
          <p:cNvPr id="15369" name="Straight Arrow Connector 3"/>
          <p:cNvCxnSpPr>
            <a:cxnSpLocks noChangeShapeType="1"/>
          </p:cNvCxnSpPr>
          <p:nvPr/>
        </p:nvCxnSpPr>
        <p:spPr bwMode="auto">
          <a:xfrm flipH="1">
            <a:off x="4953000" y="1897063"/>
            <a:ext cx="2282826" cy="1244865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0" name="Straight Arrow Connector 5"/>
          <p:cNvCxnSpPr>
            <a:cxnSpLocks noChangeShapeType="1"/>
          </p:cNvCxnSpPr>
          <p:nvPr/>
        </p:nvCxnSpPr>
        <p:spPr bwMode="auto">
          <a:xfrm flipH="1">
            <a:off x="5859521" y="1897063"/>
            <a:ext cx="2457393" cy="1885630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1115616" y="5155659"/>
            <a:ext cx="7200800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a-DK" dirty="0" err="1"/>
              <a:t>Why</a:t>
            </a:r>
            <a:r>
              <a:rPr lang="da-DK" dirty="0"/>
              <a:t>? </a:t>
            </a:r>
            <a:r>
              <a:rPr lang="da-DK" b="1" dirty="0" err="1"/>
              <a:t>Cohesion</a:t>
            </a:r>
            <a:r>
              <a:rPr lang="da-DK" b="1" dirty="0"/>
              <a:t> – do the same </a:t>
            </a:r>
            <a:r>
              <a:rPr lang="da-DK" b="1" dirty="0" err="1"/>
              <a:t>thing</a:t>
            </a:r>
            <a:r>
              <a:rPr lang="da-DK" b="1" dirty="0"/>
              <a:t> in the same </a:t>
            </a:r>
            <a:r>
              <a:rPr lang="da-DK" b="1" dirty="0" err="1"/>
              <a:t>place</a:t>
            </a:r>
            <a:r>
              <a:rPr lang="da-DK" b="1" dirty="0"/>
              <a:t>!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25052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DD6F288-4F5C-4EDA-8843-73DA55657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685913"/>
            <a:ext cx="5939691" cy="17988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SideBar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Huh? No ‘barcode’ receipt subclass? No composition?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Only two variants envisioned!</a:t>
            </a:r>
          </a:p>
          <a:p>
            <a:pPr lvl="1"/>
            <a:r>
              <a:rPr lang="en-US" b="1" noProof="0" dirty="0"/>
              <a:t>Parametric variability much simpler = the right variability management choice!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F4BBD7-9898-42DA-829E-73873FF02015}"/>
              </a:ext>
            </a:extLst>
          </p:cNvPr>
          <p:cNvSpPr/>
          <p:nvPr/>
        </p:nvSpPr>
        <p:spPr>
          <a:xfrm rot="596976">
            <a:off x="6444576" y="3302266"/>
            <a:ext cx="2057400" cy="685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But Uncle Bob again is unhappy </a:t>
            </a:r>
            <a:r>
              <a:rPr lang="da-DK" dirty="0">
                <a:sym typeface="Wingdings" panose="05000000000000000000" pitchFamily="2" charset="2"/>
              </a:rPr>
              <a:t>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63726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da-DK" noProof="0" dirty="0"/>
              <a:t>The Compositional Process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863554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The Process Again </a:t>
            </a:r>
            <a:r>
              <a:rPr lang="en-US" altLang="da-DK" noProof="0" dirty="0" err="1"/>
              <a:t>Again</a:t>
            </a:r>
            <a:endParaRPr lang="en-US" altLang="da-DK" noProof="0" dirty="0"/>
          </a:p>
        </p:txBody>
      </p:sp>
      <p:graphicFrame>
        <p:nvGraphicFramePr>
          <p:cNvPr id="18435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68757518"/>
              </p:ext>
            </p:extLst>
          </p:nvPr>
        </p:nvGraphicFramePr>
        <p:xfrm>
          <a:off x="457200" y="1297782"/>
          <a:ext cx="8267122" cy="3089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Paint Shop Pro Image" r:id="rId3" imgW="9502439" imgH="3551220" progId="PaintShopPro">
                  <p:embed/>
                </p:oleObj>
              </mc:Choice>
              <mc:Fallback>
                <p:oleObj name="Paint Shop Pro Image" r:id="rId3" imgW="9502439" imgH="3551220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7782"/>
                        <a:ext cx="8267122" cy="30895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flat" cmpd="sng" algn="ctr">
                            <a:solidFill>
                              <a:srgbClr val="FF00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5097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Or…</a:t>
            </a:r>
          </a:p>
        </p:txBody>
      </p:sp>
      <p:sp>
        <p:nvSpPr>
          <p:cNvPr id="19459" name="Rectangle 11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da-DK" altLang="da-DK"/>
          </a:p>
        </p:txBody>
      </p:sp>
      <p:graphicFrame>
        <p:nvGraphicFramePr>
          <p:cNvPr id="19460" name="Object 6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03564813"/>
              </p:ext>
            </p:extLst>
          </p:nvPr>
        </p:nvGraphicFramePr>
        <p:xfrm>
          <a:off x="863302" y="1169378"/>
          <a:ext cx="7289222" cy="1459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Paint Shop Pro Image" r:id="rId4" imgW="8478049" imgH="1697561" progId="PaintShopPro">
                  <p:embed/>
                </p:oleObj>
              </mc:Choice>
              <mc:Fallback>
                <p:oleObj name="Paint Shop Pro Image" r:id="rId4" imgW="8478049" imgH="1697561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302" y="1169378"/>
                        <a:ext cx="7289222" cy="14595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9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099699394"/>
              </p:ext>
            </p:extLst>
          </p:nvPr>
        </p:nvGraphicFramePr>
        <p:xfrm>
          <a:off x="900113" y="2977886"/>
          <a:ext cx="7411891" cy="1708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Paint Shop Pro Image" r:id="rId6" imgW="8253659" imgH="1902439" progId="PaintShopPro">
                  <p:embed/>
                </p:oleObj>
              </mc:Choice>
              <mc:Fallback>
                <p:oleObj name="Paint Shop Pro Image" r:id="rId6" imgW="8253659" imgH="1902439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977886"/>
                        <a:ext cx="7411891" cy="17084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5715000" y="2628900"/>
            <a:ext cx="25146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i="1" dirty="0" err="1"/>
              <a:t>Who</a:t>
            </a:r>
            <a:r>
              <a:rPr lang="da-DK" i="1" dirty="0"/>
              <a:t> is </a:t>
            </a:r>
            <a:r>
              <a:rPr lang="da-DK" i="1" dirty="0" err="1"/>
              <a:t>this</a:t>
            </a:r>
            <a:r>
              <a:rPr lang="da-DK" i="1" dirty="0"/>
              <a:t> Martin </a:t>
            </a:r>
            <a:r>
              <a:rPr lang="da-DK" i="1" dirty="0" err="1"/>
              <a:t>guy</a:t>
            </a:r>
            <a:r>
              <a:rPr lang="da-DK" i="1" dirty="0"/>
              <a:t>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43719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da-DK" noProof="0" dirty="0"/>
              <a:t>Abstract Factory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921478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Deriving it…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057011"/>
            <a:ext cx="4038600" cy="4320646"/>
          </a:xfrm>
        </p:spPr>
        <p:txBody>
          <a:bodyPr/>
          <a:lstStyle/>
          <a:p>
            <a:r>
              <a:rPr lang="en-US" altLang="da-DK" sz="2400" noProof="0" dirty="0"/>
              <a:t>3-1-2 has derived yet another design pattern</a:t>
            </a:r>
          </a:p>
          <a:p>
            <a:pPr lvl="1"/>
            <a:r>
              <a:rPr lang="en-US" altLang="da-DK" sz="2000" noProof="0" dirty="0"/>
              <a:t>An object (factory) whose responsibility it is to create objects (products) that the client need.</a:t>
            </a:r>
          </a:p>
          <a:p>
            <a:pPr lvl="1"/>
            <a:endParaRPr lang="en-US" altLang="da-DK" sz="2000" noProof="0" dirty="0"/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057011"/>
            <a:ext cx="4038600" cy="4320646"/>
          </a:xfrm>
        </p:spPr>
        <p:txBody>
          <a:bodyPr/>
          <a:lstStyle/>
          <a:p>
            <a:endParaRPr lang="da-DK" altLang="da-DK" sz="2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5A4A32-DF95-4753-85E5-441A96D26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1" y="878416"/>
            <a:ext cx="3200400" cy="464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058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The Structure…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057011"/>
            <a:ext cx="4038600" cy="4320646"/>
          </a:xfrm>
        </p:spPr>
        <p:txBody>
          <a:bodyPr/>
          <a:lstStyle/>
          <a:p>
            <a:endParaRPr lang="da-DK" altLang="da-DK" sz="2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88EC9C-F033-4162-803C-5357C6226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669" y="1013822"/>
            <a:ext cx="6977062" cy="436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65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Prelude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da-DK" noProof="0" dirty="0"/>
              <a:t>The Receipt class revisited</a:t>
            </a:r>
          </a:p>
          <a:p>
            <a:pPr lvl="1"/>
            <a:r>
              <a:rPr lang="en-US" altLang="da-DK" noProof="0" dirty="0"/>
              <a:t>Add responsibility to print itself</a:t>
            </a:r>
          </a:p>
          <a:p>
            <a:pPr lvl="1"/>
            <a:endParaRPr lang="en-US" altLang="da-DK" noProof="0" dirty="0"/>
          </a:p>
          <a:p>
            <a:pPr lvl="1"/>
            <a:endParaRPr lang="en-US" altLang="da-DK" noProof="0" dirty="0"/>
          </a:p>
          <a:p>
            <a:pPr lvl="1"/>
            <a:r>
              <a:rPr lang="en-US" altLang="da-DK" noProof="0" dirty="0"/>
              <a:t>Provided by method</a:t>
            </a:r>
          </a:p>
          <a:p>
            <a:pPr lvl="1"/>
            <a:endParaRPr lang="en-US" altLang="da-DK" noProof="0" dirty="0"/>
          </a:p>
          <a:p>
            <a:pPr lvl="1"/>
            <a:r>
              <a:rPr lang="en-US" altLang="da-DK" noProof="0" dirty="0"/>
              <a:t>Result:</a:t>
            </a:r>
          </a:p>
          <a:p>
            <a:pPr lvl="1"/>
            <a:endParaRPr lang="en-US" altLang="da-DK" noProof="0" dirty="0"/>
          </a:p>
        </p:txBody>
      </p:sp>
      <p:graphicFrame>
        <p:nvGraphicFramePr>
          <p:cNvPr id="5124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606696512"/>
              </p:ext>
            </p:extLst>
          </p:nvPr>
        </p:nvGraphicFramePr>
        <p:xfrm>
          <a:off x="1368425" y="1846527"/>
          <a:ext cx="3889375" cy="858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Paint Shop Pro Image" r:id="rId3" imgW="5551220" imgH="1414634" progId="PaintShopPro">
                  <p:embed/>
                </p:oleObj>
              </mc:Choice>
              <mc:Fallback>
                <p:oleObj name="Paint Shop Pro Image" r:id="rId3" imgW="5551220" imgH="1414634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8425" y="1846527"/>
                        <a:ext cx="3889375" cy="8585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flat" cmpd="sng" algn="ctr">
                            <a:solidFill>
                              <a:srgbClr val="FF00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6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609152093"/>
              </p:ext>
            </p:extLst>
          </p:nvPr>
        </p:nvGraphicFramePr>
        <p:xfrm>
          <a:off x="2195514" y="3177117"/>
          <a:ext cx="6048375" cy="518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aint Shop Pro Image" r:id="rId5" imgW="5414634" imgH="536731" progId="PaintShopPro">
                  <p:embed/>
                </p:oleObj>
              </mc:Choice>
              <mc:Fallback>
                <p:oleObj name="Paint Shop Pro Image" r:id="rId5" imgW="5414634" imgH="536731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4" y="3177117"/>
                        <a:ext cx="6048375" cy="5185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flat" cmpd="sng" algn="ctr">
                            <a:solidFill>
                              <a:srgbClr val="FF00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10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62130022"/>
              </p:ext>
            </p:extLst>
          </p:nvPr>
        </p:nvGraphicFramePr>
        <p:xfrm>
          <a:off x="1835150" y="4004204"/>
          <a:ext cx="5759450" cy="986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aint Shop Pro Image" r:id="rId7" imgW="7063415" imgH="1395500" progId="PaintShopPro">
                  <p:embed/>
                </p:oleObj>
              </mc:Choice>
              <mc:Fallback>
                <p:oleObj name="Paint Shop Pro Image" r:id="rId7" imgW="7063415" imgH="1395500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004204"/>
                        <a:ext cx="5759450" cy="9868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flat" cmpd="sng" algn="ctr">
                            <a:solidFill>
                              <a:srgbClr val="FF00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Box 1"/>
          <p:cNvSpPr txBox="1">
            <a:spLocks noChangeArrowheads="1"/>
          </p:cNvSpPr>
          <p:nvPr/>
        </p:nvSpPr>
        <p:spPr bwMode="auto">
          <a:xfrm>
            <a:off x="4780985" y="5077355"/>
            <a:ext cx="3368230" cy="338554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600" dirty="0">
                <a:solidFill>
                  <a:schemeClr val="tx1"/>
                </a:solidFill>
              </a:rPr>
              <a:t>Demo: </a:t>
            </a:r>
            <a:r>
              <a:rPr lang="da-DK" altLang="da-DK" sz="1600" dirty="0" err="1" smtClean="0">
                <a:solidFill>
                  <a:schemeClr val="tx1"/>
                </a:solidFill>
              </a:rPr>
              <a:t>frsproject</a:t>
            </a:r>
            <a:r>
              <a:rPr lang="da-DK" altLang="da-DK" sz="1600" dirty="0" smtClean="0">
                <a:solidFill>
                  <a:schemeClr val="tx1"/>
                </a:solidFill>
              </a:rPr>
              <a:t>/paystation-facade</a:t>
            </a:r>
            <a:endParaRPr lang="da-DK" altLang="da-DK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248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Mandatory Note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da-DK" noProof="0" dirty="0"/>
              <a:t>Abstract Factory is complex</a:t>
            </a:r>
          </a:p>
          <a:p>
            <a:pPr lvl="1"/>
            <a:r>
              <a:rPr lang="en-US" altLang="da-DK" noProof="0" dirty="0"/>
              <a:t>Lots of relations</a:t>
            </a:r>
          </a:p>
          <a:p>
            <a:pPr lvl="1"/>
            <a:r>
              <a:rPr lang="en-US" altLang="da-DK" noProof="0" dirty="0"/>
              <a:t>Easy to get confused or miss the whole idea</a:t>
            </a:r>
          </a:p>
          <a:p>
            <a:pPr lvl="1"/>
            <a:r>
              <a:rPr lang="en-US" altLang="da-DK" noProof="0" dirty="0"/>
              <a:t>Easy </a:t>
            </a:r>
            <a:r>
              <a:rPr lang="en-US" altLang="da-DK" noProof="0"/>
              <a:t>to mis-implement </a:t>
            </a:r>
            <a:r>
              <a:rPr lang="en-US" altLang="da-DK" noProof="0" dirty="0"/>
              <a:t>a little with BIG consequences</a:t>
            </a:r>
          </a:p>
          <a:p>
            <a:pPr lvl="1"/>
            <a:endParaRPr lang="en-US" altLang="da-DK" noProof="0" dirty="0"/>
          </a:p>
          <a:p>
            <a:r>
              <a:rPr lang="en-US" altLang="da-DK" noProof="0" dirty="0"/>
              <a:t>Morale</a:t>
            </a:r>
          </a:p>
          <a:p>
            <a:pPr lvl="1"/>
            <a:r>
              <a:rPr lang="en-US" altLang="da-DK" noProof="0" dirty="0"/>
              <a:t>Do not underestimate it in the Mandatory…</a:t>
            </a:r>
          </a:p>
        </p:txBody>
      </p:sp>
    </p:spTree>
    <p:extLst>
      <p:ext uri="{BB962C8B-B14F-4D97-AF65-F5344CB8AC3E}">
        <p14:creationId xmlns:p14="http://schemas.microsoft.com/office/powerpoint/2010/main" val="301166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 err="1"/>
              <a:t>BetaTown</a:t>
            </a:r>
            <a:endParaRPr lang="en-US" altLang="da-DK" noProof="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da-DK" i="1" noProof="0" dirty="0"/>
              <a:t>Change is the only constant in software dev.</a:t>
            </a:r>
          </a:p>
          <a:p>
            <a:r>
              <a:rPr lang="en-US" altLang="da-DK" noProof="0" dirty="0" err="1"/>
              <a:t>Req</a:t>
            </a:r>
            <a:r>
              <a:rPr lang="en-US" altLang="da-DK" noProof="0" dirty="0"/>
              <a:t>: Receipts with bar code for easy scanning</a:t>
            </a:r>
          </a:p>
          <a:p>
            <a:endParaRPr lang="en-US" altLang="da-DK" noProof="0" dirty="0"/>
          </a:p>
          <a:p>
            <a:endParaRPr lang="en-US" altLang="da-DK" noProof="0" dirty="0"/>
          </a:p>
          <a:p>
            <a:endParaRPr lang="en-US" altLang="da-DK" noProof="0" dirty="0"/>
          </a:p>
        </p:txBody>
      </p:sp>
      <p:graphicFrame>
        <p:nvGraphicFramePr>
          <p:cNvPr id="614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979614" y="2076979"/>
          <a:ext cx="5113337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Paint Shop Pro Image" r:id="rId3" imgW="7141463" imgH="1795122" progId="PaintShopPro">
                  <p:embed/>
                </p:oleObj>
              </mc:Choice>
              <mc:Fallback>
                <p:oleObj name="Paint Shop Pro Image" r:id="rId3" imgW="7141463" imgH="1795122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4" y="2076979"/>
                        <a:ext cx="5113337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flat" cmpd="sng" algn="ctr">
                            <a:solidFill>
                              <a:srgbClr val="FF00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979613" y="3458104"/>
          <a:ext cx="4824412" cy="1729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aint Shop Pro Image" r:id="rId5" imgW="6809756" imgH="2926829" progId="PaintShopPro">
                  <p:embed/>
                </p:oleObj>
              </mc:Choice>
              <mc:Fallback>
                <p:oleObj name="Paint Shop Pro Image" r:id="rId5" imgW="6809756" imgH="2926829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458104"/>
                        <a:ext cx="4824412" cy="1729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flat" cmpd="sng" algn="ctr">
                            <a:solidFill>
                              <a:srgbClr val="FF00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50" name="Straight Arrow Connector 4"/>
          <p:cNvCxnSpPr>
            <a:cxnSpLocks noChangeShapeType="1"/>
          </p:cNvCxnSpPr>
          <p:nvPr/>
        </p:nvCxnSpPr>
        <p:spPr bwMode="auto">
          <a:xfrm>
            <a:off x="179389" y="2797969"/>
            <a:ext cx="1728787" cy="119063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456711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Code 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da-DK" noProof="0" dirty="0"/>
              <a:t>Something must be done at:</a:t>
            </a:r>
          </a:p>
          <a:p>
            <a:endParaRPr lang="en-US" altLang="da-DK" noProof="0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137834"/>
            <a:ext cx="5780088" cy="120914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lg" len="lg"/>
              </a14:hiddenLine>
            </a:ext>
          </a:extLst>
        </p:spPr>
      </p:pic>
      <p:cxnSp>
        <p:nvCxnSpPr>
          <p:cNvPr id="2" name="Straight Arrow Connector 2"/>
          <p:cNvCxnSpPr>
            <a:cxnSpLocks noChangeShapeType="1"/>
          </p:cNvCxnSpPr>
          <p:nvPr/>
        </p:nvCxnSpPr>
        <p:spPr bwMode="auto">
          <a:xfrm flipH="1" flipV="1">
            <a:off x="5795964" y="2628900"/>
            <a:ext cx="1368426" cy="1548872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4" name="TextBox 3"/>
          <p:cNvSpPr txBox="1">
            <a:spLocks noChangeArrowheads="1"/>
          </p:cNvSpPr>
          <p:nvPr/>
        </p:nvSpPr>
        <p:spPr bwMode="auto">
          <a:xfrm>
            <a:off x="4432953" y="4298157"/>
            <a:ext cx="43103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en-US" sz="1600" dirty="0">
                <a:solidFill>
                  <a:schemeClr val="tx1"/>
                </a:solidFill>
              </a:rPr>
              <a:t>A ”new </a:t>
            </a:r>
            <a:r>
              <a:rPr lang="da-DK" altLang="en-US" sz="1600" dirty="0" err="1">
                <a:solidFill>
                  <a:schemeClr val="tx1"/>
                </a:solidFill>
              </a:rPr>
              <a:t>BarCodeReceiptImpl</a:t>
            </a:r>
            <a:r>
              <a:rPr lang="da-DK" altLang="en-US" sz="1600" dirty="0">
                <a:solidFill>
                  <a:schemeClr val="tx1"/>
                </a:solidFill>
              </a:rPr>
              <a:t>(tb)” in </a:t>
            </a:r>
            <a:r>
              <a:rPr lang="da-DK" altLang="en-US" sz="1600" dirty="0" err="1">
                <a:solidFill>
                  <a:schemeClr val="tx1"/>
                </a:solidFill>
              </a:rPr>
              <a:t>BetaTown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684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Yet another Variability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da-DK" b="1" noProof="0" dirty="0"/>
              <a:t>New variability point! </a:t>
            </a:r>
            <a:r>
              <a:rPr lang="en-US" altLang="da-DK" noProof="0" dirty="0"/>
              <a:t>Resulting configurations:</a:t>
            </a:r>
          </a:p>
          <a:p>
            <a:endParaRPr lang="en-US" altLang="da-DK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E2D6DD-F20F-483E-A623-F67308E32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987" y="2078037"/>
            <a:ext cx="6219825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696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da-DK" noProof="0" dirty="0"/>
              <a:t>The Compositional Design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73069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3-1-2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da-DK" noProof="0" dirty="0"/>
              <a:t>Cranking the 3-1-2 </a:t>
            </a:r>
            <a:r>
              <a:rPr lang="en-US" altLang="da-DK" i="1" noProof="0" dirty="0"/>
              <a:t>blindly</a:t>
            </a:r>
          </a:p>
          <a:p>
            <a:pPr lvl="1"/>
            <a:r>
              <a:rPr lang="en-US" altLang="da-DK" noProof="0" dirty="0"/>
              <a:t>3) Identify what varies: </a:t>
            </a:r>
            <a:r>
              <a:rPr lang="en-US" altLang="da-DK" i="1" noProof="0" dirty="0"/>
              <a:t>instantiation of receipts</a:t>
            </a:r>
          </a:p>
          <a:p>
            <a:pPr lvl="1"/>
            <a:r>
              <a:rPr lang="en-US" altLang="da-DK" noProof="0" dirty="0"/>
              <a:t>1) Interface express responsibility: </a:t>
            </a:r>
            <a:r>
              <a:rPr lang="en-US" altLang="da-DK" noProof="0" dirty="0" err="1"/>
              <a:t>ReceiptIssuer</a:t>
            </a:r>
            <a:endParaRPr lang="en-US" altLang="da-DK" noProof="0" dirty="0"/>
          </a:p>
          <a:p>
            <a:pPr lvl="1"/>
            <a:r>
              <a:rPr lang="en-US" altLang="da-DK" noProof="0" dirty="0"/>
              <a:t>2) Compose behavior: delegate to </a:t>
            </a:r>
            <a:r>
              <a:rPr lang="en-US" altLang="da-DK" noProof="0" dirty="0" err="1"/>
              <a:t>ReceiptIssuer</a:t>
            </a:r>
            <a:endParaRPr lang="en-US" altLang="da-DK" noProof="0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3161506"/>
            <a:ext cx="7994650" cy="144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112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Trying it out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da-DK" noProof="0" dirty="0"/>
              <a:t>Quickly add a test:</a:t>
            </a:r>
          </a:p>
          <a:p>
            <a:endParaRPr lang="en-US" altLang="da-DK" noProof="0" dirty="0"/>
          </a:p>
          <a:p>
            <a:endParaRPr lang="en-US" altLang="da-DK" noProof="0" dirty="0"/>
          </a:p>
          <a:p>
            <a:endParaRPr lang="en-US" altLang="da-DK" noProof="0" dirty="0"/>
          </a:p>
          <a:p>
            <a:endParaRPr lang="en-US" altLang="da-DK" noProof="0" dirty="0"/>
          </a:p>
          <a:p>
            <a:r>
              <a:rPr lang="en-US" altLang="da-DK" b="1" noProof="0" dirty="0"/>
              <a:t>Low cohesion</a:t>
            </a:r>
            <a:r>
              <a:rPr lang="en-US" altLang="da-DK" noProof="0" dirty="0"/>
              <a:t>: </a:t>
            </a:r>
            <a:r>
              <a:rPr lang="en-US" altLang="da-DK" i="1" noProof="0" dirty="0"/>
              <a:t>object creation in two different objects – why not make one cohesive object???</a:t>
            </a:r>
            <a:endParaRPr lang="en-US" altLang="da-DK" noProof="0" dirty="0"/>
          </a:p>
        </p:txBody>
      </p:sp>
      <p:graphicFrame>
        <p:nvGraphicFramePr>
          <p:cNvPr id="11269" name="Object 8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52167740"/>
              </p:ext>
            </p:extLst>
          </p:nvPr>
        </p:nvGraphicFramePr>
        <p:xfrm>
          <a:off x="1524000" y="4610100"/>
          <a:ext cx="6477000" cy="654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Paint Shop Pro Image" r:id="rId3" imgW="9492683" imgH="1014909" progId="PaintShopPro">
                  <p:embed/>
                </p:oleObj>
              </mc:Choice>
              <mc:Fallback>
                <p:oleObj name="Paint Shop Pro Image" r:id="rId3" imgW="9492683" imgH="1014909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610100"/>
                        <a:ext cx="6477000" cy="654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204EF36-7090-43AF-BE25-B188474EB4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6825" y="1762125"/>
            <a:ext cx="6610350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551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da-DK" noProof="0" dirty="0"/>
              <a:t>More Cohesive Design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da-DK" b="1" noProof="0" dirty="0"/>
              <a:t>One</a:t>
            </a:r>
            <a:r>
              <a:rPr lang="en-US" altLang="da-DK" noProof="0" dirty="0"/>
              <a:t> place to “create delegates”: the </a:t>
            </a:r>
            <a:r>
              <a:rPr lang="en-US" altLang="da-DK" b="1" noProof="0" dirty="0"/>
              <a:t>factory</a:t>
            </a:r>
            <a:endParaRPr lang="en-US" altLang="da-DK" noProof="0" dirty="0"/>
          </a:p>
        </p:txBody>
      </p:sp>
      <p:graphicFrame>
        <p:nvGraphicFramePr>
          <p:cNvPr id="12292" name="Object 4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08739931"/>
              </p:ext>
            </p:extLst>
          </p:nvPr>
        </p:nvGraphicFramePr>
        <p:xfrm>
          <a:off x="1476375" y="1477699"/>
          <a:ext cx="3171825" cy="1090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Paint Shop Pro Image" r:id="rId3" imgW="3551220" imgH="1307671" progId="PaintShopPro">
                  <p:embed/>
                </p:oleObj>
              </mc:Choice>
              <mc:Fallback>
                <p:oleObj name="Paint Shop Pro Image" r:id="rId3" imgW="3551220" imgH="1307671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477699"/>
                        <a:ext cx="3171825" cy="1090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258888" y="2677584"/>
          <a:ext cx="5689600" cy="2588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Paint Shop Pro Image" r:id="rId5" imgW="8146341" imgH="4448780" progId="PaintShopPro">
                  <p:embed/>
                </p:oleObj>
              </mc:Choice>
              <mc:Fallback>
                <p:oleObj name="Paint Shop Pro Image" r:id="rId5" imgW="8146341" imgH="4448780" progId="PaintShopPr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677584"/>
                        <a:ext cx="5689600" cy="25889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flat" cmpd="sng" algn="ctr">
                            <a:solidFill>
                              <a:srgbClr val="FF00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Line 8"/>
          <p:cNvSpPr>
            <a:spLocks noChangeShapeType="1"/>
          </p:cNvSpPr>
          <p:nvPr/>
        </p:nvSpPr>
        <p:spPr bwMode="auto">
          <a:xfrm>
            <a:off x="3708400" y="3540125"/>
            <a:ext cx="10795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295" name="Line 9"/>
          <p:cNvSpPr>
            <a:spLocks noChangeShapeType="1"/>
          </p:cNvSpPr>
          <p:nvPr/>
        </p:nvSpPr>
        <p:spPr bwMode="auto">
          <a:xfrm>
            <a:off x="3708401" y="3697552"/>
            <a:ext cx="14398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5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344</Words>
  <Application>Microsoft Office PowerPoint</Application>
  <PresentationFormat>On-screen Show (16:10)</PresentationFormat>
  <Paragraphs>83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Paint Shop Pro Image</vt:lpstr>
      <vt:lpstr>Software Engineering and Architecture</vt:lpstr>
      <vt:lpstr>Prelude</vt:lpstr>
      <vt:lpstr>BetaTown</vt:lpstr>
      <vt:lpstr>Code View</vt:lpstr>
      <vt:lpstr>Yet another Variability</vt:lpstr>
      <vt:lpstr>The Compositional Design</vt:lpstr>
      <vt:lpstr>3-1-2</vt:lpstr>
      <vt:lpstr>Trying it out</vt:lpstr>
      <vt:lpstr>More Cohesive Design</vt:lpstr>
      <vt:lpstr>Usage</vt:lpstr>
      <vt:lpstr>PowerPoint Presentation</vt:lpstr>
      <vt:lpstr>To Configure BetaTown</vt:lpstr>
      <vt:lpstr>SideBar</vt:lpstr>
      <vt:lpstr>The Compositional Process</vt:lpstr>
      <vt:lpstr>The Process Again Again</vt:lpstr>
      <vt:lpstr>Or…</vt:lpstr>
      <vt:lpstr>Abstract Factory</vt:lpstr>
      <vt:lpstr>Deriving it…</vt:lpstr>
      <vt:lpstr>The Structure…</vt:lpstr>
      <vt:lpstr>Mandatory Note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76</cp:revision>
  <dcterms:created xsi:type="dcterms:W3CDTF">2006-08-16T00:00:00Z</dcterms:created>
  <dcterms:modified xsi:type="dcterms:W3CDTF">2023-09-18T10:10:16Z</dcterms:modified>
</cp:coreProperties>
</file>